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82" r:id="rId3"/>
    <p:sldId id="258" r:id="rId4"/>
    <p:sldId id="262" r:id="rId5"/>
    <p:sldId id="267" r:id="rId6"/>
    <p:sldId id="270" r:id="rId7"/>
    <p:sldId id="263" r:id="rId8"/>
    <p:sldId id="261" r:id="rId9"/>
    <p:sldId id="259" r:id="rId10"/>
    <p:sldId id="279" r:id="rId11"/>
    <p:sldId id="277" r:id="rId12"/>
    <p:sldId id="278" r:id="rId13"/>
    <p:sldId id="271" r:id="rId14"/>
    <p:sldId id="287" r:id="rId15"/>
    <p:sldId id="280" r:id="rId16"/>
    <p:sldId id="281" r:id="rId17"/>
    <p:sldId id="264" r:id="rId18"/>
    <p:sldId id="284" r:id="rId19"/>
    <p:sldId id="260" r:id="rId20"/>
    <p:sldId id="288" r:id="rId21"/>
    <p:sldId id="266" r:id="rId22"/>
    <p:sldId id="268" r:id="rId23"/>
    <p:sldId id="269" r:id="rId24"/>
    <p:sldId id="276" r:id="rId25"/>
    <p:sldId id="286" r:id="rId26"/>
    <p:sldId id="285" r:id="rId27"/>
    <p:sldId id="272" r:id="rId28"/>
    <p:sldId id="283" r:id="rId29"/>
  </p:sldIdLst>
  <p:sldSz cx="12192000" cy="6858000"/>
  <p:notesSz cx="6888163" cy="1001871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42"/>
    <p:restoredTop sz="96654"/>
  </p:normalViewPr>
  <p:slideViewPr>
    <p:cSldViewPr snapToGrid="0" snapToObjects="1">
      <p:cViewPr varScale="1">
        <p:scale>
          <a:sx n="82" d="100"/>
          <a:sy n="82" d="100"/>
        </p:scale>
        <p:origin x="4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ouri Loedts" userId="8bbf6964-f355-4bca-b540-2a6de37821be" providerId="ADAL" clId="{3B129336-6582-4AF8-9A04-316A01D90158}"/>
    <pc:docChg chg="addSld modSld">
      <pc:chgData name="Youri Loedts" userId="8bbf6964-f355-4bca-b540-2a6de37821be" providerId="ADAL" clId="{3B129336-6582-4AF8-9A04-316A01D90158}" dt="2024-12-06T10:26:12.505" v="86" actId="20577"/>
      <pc:docMkLst>
        <pc:docMk/>
      </pc:docMkLst>
      <pc:sldChg chg="modSp add mod">
        <pc:chgData name="Youri Loedts" userId="8bbf6964-f355-4bca-b540-2a6de37821be" providerId="ADAL" clId="{3B129336-6582-4AF8-9A04-316A01D90158}" dt="2024-12-06T10:26:12.505" v="86" actId="20577"/>
        <pc:sldMkLst>
          <pc:docMk/>
          <pc:sldMk cId="2514905037" sldId="288"/>
        </pc:sldMkLst>
        <pc:spChg chg="mod">
          <ac:chgData name="Youri Loedts" userId="8bbf6964-f355-4bca-b540-2a6de37821be" providerId="ADAL" clId="{3B129336-6582-4AF8-9A04-316A01D90158}" dt="2024-12-06T10:25:41.722" v="29" actId="20577"/>
          <ac:spMkLst>
            <pc:docMk/>
            <pc:sldMk cId="2514905037" sldId="288"/>
            <ac:spMk id="2" creationId="{E11E4591-8FD4-2D9B-D639-D9B9022FD66D}"/>
          </ac:spMkLst>
        </pc:spChg>
        <pc:spChg chg="mod">
          <ac:chgData name="Youri Loedts" userId="8bbf6964-f355-4bca-b540-2a6de37821be" providerId="ADAL" clId="{3B129336-6582-4AF8-9A04-316A01D90158}" dt="2024-12-06T10:26:12.505" v="86" actId="20577"/>
          <ac:spMkLst>
            <pc:docMk/>
            <pc:sldMk cId="2514905037" sldId="288"/>
            <ac:spMk id="3" creationId="{9F4658BE-0B0E-03B3-7064-AFB83B84496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B32070-D384-BE40-B86D-DC5B14E4E4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8719D3B-F5F1-5F4C-BBBA-E97BA0FA71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26C0A0-F5E6-B849-9964-02EF03E58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5F2F-A1F3-0445-BDA0-AF49BF9960F2}" type="datetimeFigureOut">
              <a:rPr lang="nl-BE" smtClean="0"/>
              <a:t>6/12/2024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31AEFDD-15DB-3C47-9569-BAD6BA12B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57E341-436A-2547-8487-218472B28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8B48-8947-434A-8036-B06E94A7281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51256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B487A8-D3CC-7F4B-834B-648AB2C1F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58B6573-9E89-874D-A9AE-72DF900D4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CF448B-270C-4641-A26C-38BC6169D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5F2F-A1F3-0445-BDA0-AF49BF9960F2}" type="datetimeFigureOut">
              <a:rPr lang="nl-BE" smtClean="0"/>
              <a:t>6/12/2024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B7444E9-54D2-3D46-AF9B-189594151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D8CE245-B2A8-3A42-92C3-E9FA792B9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8B48-8947-434A-8036-B06E94A7281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5280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0E76761-1B1B-DF40-9B27-22CA071005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FAF3C8B-0603-5A45-92F9-61E3B26B5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6281B08-DA5D-4C4B-88A6-574D8AD67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5F2F-A1F3-0445-BDA0-AF49BF9960F2}" type="datetimeFigureOut">
              <a:rPr lang="nl-BE" smtClean="0"/>
              <a:t>6/12/2024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E093AD-C2BB-D145-A532-A22DF4108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FD1A87-4EC3-6B40-9AD7-C4E2A6B06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8B48-8947-434A-8036-B06E94A7281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0314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9BB1FC-1BCA-DB48-AB03-0F3F14FDF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BA75DB-C6E9-8E45-B510-3BEE41548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944296-3637-C942-AD94-85B8FC10D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5F2F-A1F3-0445-BDA0-AF49BF9960F2}" type="datetimeFigureOut">
              <a:rPr lang="nl-BE" smtClean="0"/>
              <a:t>6/12/2024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921EA4-6EC3-504C-AA89-F4326C40F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DF3BB4A-6171-684D-9D47-D6AE7B48E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8B48-8947-434A-8036-B06E94A7281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2688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37746A-1A8A-B14F-BEFE-AA6FF8CF1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8CE8EEB-AFEB-6A44-933F-A1EB77A37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30B8AB-69A2-5947-8505-80A8677A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5F2F-A1F3-0445-BDA0-AF49BF9960F2}" type="datetimeFigureOut">
              <a:rPr lang="nl-BE" smtClean="0"/>
              <a:t>6/12/2024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D887633-6D79-2D47-A37C-028621EFC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0126274-254A-7A47-82DC-F47681985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8B48-8947-434A-8036-B06E94A7281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66940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BE8820-846B-424F-AA41-648A039F9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5C5EE2-2389-BE49-866F-5610A24A2C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624067E-94BA-F94E-87E1-B47EB4266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925EC00-B853-3345-970A-55ECD05BC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5F2F-A1F3-0445-BDA0-AF49BF9960F2}" type="datetimeFigureOut">
              <a:rPr lang="nl-BE" smtClean="0"/>
              <a:t>6/12/2024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A993E96-FBDD-924F-A4D6-3657541E1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3239F92-F241-704F-B52D-4FE9BEE85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8B48-8947-434A-8036-B06E94A7281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76892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A97281-F391-5241-BB7F-11951B783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08B6DD4-85B1-E148-BB0F-8DE30BFA8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C92D343-1D04-C442-B461-718A51A9E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DA8114B-F4E6-534E-A31E-078869965A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668148-57B4-3E44-BA7A-33658CB31A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17E9240-05A0-174F-A02D-071BD480A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5F2F-A1F3-0445-BDA0-AF49BF9960F2}" type="datetimeFigureOut">
              <a:rPr lang="nl-BE" smtClean="0"/>
              <a:t>6/12/2024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131B1EB-9055-174C-A150-F4B8692EB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DF7691C-AA8E-EB41-8D82-F4FFBB16C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8B48-8947-434A-8036-B06E94A7281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3928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9D3A7-F7C3-F14D-A5FD-B75F615EF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CEBAB26-C7E7-3F4B-939E-6ED07EF1B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5F2F-A1F3-0445-BDA0-AF49BF9960F2}" type="datetimeFigureOut">
              <a:rPr lang="nl-BE" smtClean="0"/>
              <a:t>6/12/2024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3CB7304-40AD-6948-A6B4-4F296630D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13A3A8D8-D398-5A4F-882B-8710B0A3B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8B48-8947-434A-8036-B06E94A7281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878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B30E480-84F6-6949-89AD-89F0AA261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5F2F-A1F3-0445-BDA0-AF49BF9960F2}" type="datetimeFigureOut">
              <a:rPr lang="nl-BE" smtClean="0"/>
              <a:t>6/12/2024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E915AA8-CFDD-5449-B7D4-D070820B4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ED4F269-559B-F745-8990-7EF058C80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8B48-8947-434A-8036-B06E94A7281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4206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ED600A-BDF6-6141-A5E8-490FAB309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FDF9F2-7DC8-294F-9450-ED0C85333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BDAEB2C-1FA0-B149-8F24-A92FE92C1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12E0132-DE7E-3A47-9E78-69A22E16B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5F2F-A1F3-0445-BDA0-AF49BF9960F2}" type="datetimeFigureOut">
              <a:rPr lang="nl-BE" smtClean="0"/>
              <a:t>6/12/2024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AC9D746-D6EF-B641-B08E-4011C2AC4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6C0DC11-F4A2-E04F-9B0A-3B7435716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8B48-8947-434A-8036-B06E94A7281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6980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786D2-89C0-5B4F-9343-2AEB133F6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9CF9268-BD52-B645-A206-57FD112B34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0B79A5D-452F-8741-A194-C6FE326EA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B9C4C8B-2D9E-2546-B6BD-FC6C8426A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5F2F-A1F3-0445-BDA0-AF49BF9960F2}" type="datetimeFigureOut">
              <a:rPr lang="nl-BE" smtClean="0"/>
              <a:t>6/12/2024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A9D7008-8816-1D41-B173-70393026D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06628CB-E3A1-E54B-AE58-85D9759B3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8B48-8947-434A-8036-B06E94A7281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50507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C2C4096-1F7A-D84B-AD14-CB0E3CD54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3BB8CB-9488-F046-9BBA-D3D5F6E30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7FEE0A-5615-4245-8975-B9325C2EA7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65F2F-A1F3-0445-BDA0-AF49BF9960F2}" type="datetimeFigureOut">
              <a:rPr lang="nl-BE" smtClean="0"/>
              <a:t>6/12/2024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A2F28E6-E1F4-1143-BD73-6608AB4CC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7F84581-9CC1-3F49-9CFB-2474B0E5D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E8B48-8947-434A-8036-B06E94A72819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0727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amedeveloper.com/" TargetMode="External"/><Relationship Id="rId3" Type="http://schemas.openxmlformats.org/officeDocument/2006/relationships/hyperlink" Target="https://sullygnome.com/" TargetMode="External"/><Relationship Id="rId7" Type="http://schemas.openxmlformats.org/officeDocument/2006/relationships/hyperlink" Target="https://ltpf.ramiismail.com/about/" TargetMode="External"/><Relationship Id="rId2" Type="http://schemas.openxmlformats.org/officeDocument/2006/relationships/hyperlink" Target="https://gamalytic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amediscover.co/" TargetMode="External"/><Relationship Id="rId5" Type="http://schemas.openxmlformats.org/officeDocument/2006/relationships/hyperlink" Target="https://steamdb.info/" TargetMode="External"/><Relationship Id="rId10" Type="http://schemas.openxmlformats.org/officeDocument/2006/relationships/hyperlink" Target="https://www.gamedaily.biz/" TargetMode="External"/><Relationship Id="rId4" Type="http://schemas.openxmlformats.org/officeDocument/2006/relationships/hyperlink" Target="https://www.steamdata.ninja/" TargetMode="External"/><Relationship Id="rId9" Type="http://schemas.openxmlformats.org/officeDocument/2006/relationships/hyperlink" Target="https://www.gamesindustry.biz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B39910-B1AE-4E4C-BC6C-D41EBDF73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Tips &amp; tricks (delete in final pitch deck)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252EFE-D8FA-6F42-A4AF-4888CE973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content of this deck should be the conclusion of a ton of preparation and research from your side. The commission will expect that you can go into much more detail during the Q&amp;A of the hearing.</a:t>
            </a:r>
          </a:p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can add slides if crucial information is missing or delete slides if not applicable. But please follow this template as closely as you can.</a:t>
            </a:r>
          </a:p>
          <a:p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Polish this deck with impressive art, strong copy, gifs, solid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numbers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, … attention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to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detail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works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!</a:t>
            </a:r>
          </a:p>
          <a:p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In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theory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you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should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be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able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to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pitch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this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deck in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approx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. 15 minutes. We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will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NOT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ask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you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to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pitch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this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deck during the hearing. At the hearing you can give a max. 5 slide update on the project.</a:t>
            </a:r>
          </a:p>
          <a:p>
            <a:pPr marL="0" indent="0">
              <a:buNone/>
            </a:pPr>
            <a:endParaRPr lang="nl-B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357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D019C9-3879-574D-A85A-BC7DAA1A5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Game progression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9DDB60CC-2DE9-B668-5CF9-37B6117B2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Show how you will build on the core gameplay loop to keep things interesting throughout the entire game.</a:t>
            </a:r>
          </a:p>
        </p:txBody>
      </p:sp>
    </p:spTree>
    <p:extLst>
      <p:ext uri="{BB962C8B-B14F-4D97-AF65-F5344CB8AC3E}">
        <p14:creationId xmlns:p14="http://schemas.microsoft.com/office/powerpoint/2010/main" val="2258767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20A2AD-4A92-4847-ADF3-F33858A43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Game modes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C8BA30-1457-D140-AD69-C62DC7DB8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Describe the key modes of the game, use screenshots and/or gifs to illustrate.</a:t>
            </a:r>
          </a:p>
        </p:txBody>
      </p:sp>
    </p:spTree>
    <p:extLst>
      <p:ext uri="{BB962C8B-B14F-4D97-AF65-F5344CB8AC3E}">
        <p14:creationId xmlns:p14="http://schemas.microsoft.com/office/powerpoint/2010/main" val="690619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D019C9-3879-574D-A85A-BC7DAA1A5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Art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4E3604A0-557D-C962-2E3B-61212202D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Show how your game stands out visually through (if available) concept, character and environment art.</a:t>
            </a:r>
          </a:p>
        </p:txBody>
      </p:sp>
    </p:spTree>
    <p:extLst>
      <p:ext uri="{BB962C8B-B14F-4D97-AF65-F5344CB8AC3E}">
        <p14:creationId xmlns:p14="http://schemas.microsoft.com/office/powerpoint/2010/main" val="2902171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32FC7-DA9A-FC42-9D58-64A6602CA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Main story beats (if applicable)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0404FA4B-A683-E651-B898-C6DCEC905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about your narrative will hook the player? Give an example.</a:t>
            </a:r>
          </a:p>
        </p:txBody>
      </p:sp>
    </p:spTree>
    <p:extLst>
      <p:ext uri="{BB962C8B-B14F-4D97-AF65-F5344CB8AC3E}">
        <p14:creationId xmlns:p14="http://schemas.microsoft.com/office/powerpoint/2010/main" val="3952097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6FDB2-27F3-3C9A-BA48-86B095FA4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Verdana"/>
                <a:ea typeface="Verdana"/>
                <a:cs typeface="Calibri Light"/>
              </a:rPr>
              <a:t>Inclusion</a:t>
            </a:r>
            <a:endParaRPr lang="en-US" sz="2400" b="1" dirty="0">
              <a:latin typeface="Verdana"/>
              <a:ea typeface="Verdan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BC7A0-0533-1339-21A0-9B677BF64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latin typeface="Verdana"/>
                <a:ea typeface="Verdana"/>
                <a:cs typeface="Calibri"/>
              </a:rPr>
              <a:t>How do you aim to make your game:</a:t>
            </a:r>
          </a:p>
          <a:p>
            <a:pPr lvl="1"/>
            <a:r>
              <a:rPr lang="en-US" sz="2000">
                <a:latin typeface="Verdana"/>
                <a:ea typeface="Verdana"/>
                <a:cs typeface="Calibri"/>
              </a:rPr>
              <a:t>authentic (cf. principle 'nothing about us, without us')</a:t>
            </a:r>
          </a:p>
          <a:p>
            <a:pPr lvl="1"/>
            <a:r>
              <a:rPr lang="en-US" sz="2000">
                <a:latin typeface="Verdana"/>
                <a:ea typeface="Verdana"/>
                <a:cs typeface="Calibri"/>
              </a:rPr>
              <a:t>accessible </a:t>
            </a:r>
            <a:endParaRPr lang="en-US" sz="2000" dirty="0">
              <a:latin typeface="Verdana"/>
              <a:ea typeface="Verdana"/>
              <a:cs typeface="Calibri"/>
            </a:endParaRPr>
          </a:p>
          <a:p>
            <a:pPr lvl="1"/>
            <a:r>
              <a:rPr lang="en-US" sz="2000" dirty="0">
                <a:latin typeface="Verdana"/>
                <a:ea typeface="Verdana"/>
                <a:cs typeface="Calibri"/>
              </a:rPr>
              <a:t>identifiable for a broad audience (representation)</a:t>
            </a:r>
          </a:p>
        </p:txBody>
      </p:sp>
    </p:spTree>
    <p:extLst>
      <p:ext uri="{BB962C8B-B14F-4D97-AF65-F5344CB8AC3E}">
        <p14:creationId xmlns:p14="http://schemas.microsoft.com/office/powerpoint/2010/main" val="4069407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32FC7-DA9A-FC42-9D58-64A6602CA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/>
                <a:ea typeface="Verdana"/>
                <a:cs typeface="Verdana" panose="020B0604030504040204" pitchFamily="34" charset="0"/>
              </a:rPr>
              <a:t>Engagement</a:t>
            </a:r>
            <a:endParaRPr lang="nl-BE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C89063-D834-FCE6-B1A0-113C4E870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How will you keep players engaged? This is especially important for longer games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and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live service games.</a:t>
            </a:r>
          </a:p>
        </p:txBody>
      </p:sp>
    </p:spTree>
    <p:extLst>
      <p:ext uri="{BB962C8B-B14F-4D97-AF65-F5344CB8AC3E}">
        <p14:creationId xmlns:p14="http://schemas.microsoft.com/office/powerpoint/2010/main" val="730760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32FC7-DA9A-FC42-9D58-64A6602CA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Technological innovation (if applicable)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C89063-D834-FCE6-B1A0-113C4E870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new technology did you develop and how does it impact the game?</a:t>
            </a:r>
          </a:p>
        </p:txBody>
      </p:sp>
    </p:spTree>
    <p:extLst>
      <p:ext uri="{BB962C8B-B14F-4D97-AF65-F5344CB8AC3E}">
        <p14:creationId xmlns:p14="http://schemas.microsoft.com/office/powerpoint/2010/main" val="9533394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A6D793-8FCD-8343-BA30-263072349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Comparative analysis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738735-63AF-724F-BA6F-F0F62EDFC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lnSpc>
                <a:spcPct val="135000"/>
              </a:lnSpc>
            </a:pP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Compare with similar games that have released recently.</a:t>
            </a:r>
            <a:endParaRPr lang="en-US" sz="2000">
              <a:latin typeface="Verdana"/>
              <a:ea typeface="Verdana"/>
            </a:endParaRPr>
          </a:p>
          <a:p>
            <a:pPr>
              <a:lnSpc>
                <a:spcPct val="135000"/>
              </a:lnSpc>
            </a:pP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Use tools and do your research thoroughly, prove your game is viable.</a:t>
            </a:r>
          </a:p>
          <a:p>
            <a:pPr>
              <a:lnSpc>
                <a:spcPct val="135000"/>
              </a:lnSpc>
            </a:pPr>
            <a:r>
              <a:rPr lang="nl-BE" sz="2000" err="1">
                <a:latin typeface="Verdana"/>
                <a:ea typeface="Verdana"/>
                <a:cs typeface="Verdana" panose="020B0604030504040204" pitchFamily="34" charset="0"/>
              </a:rPr>
              <a:t>Don’t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</a:t>
            </a:r>
            <a:r>
              <a:rPr lang="nl-BE" sz="2000" err="1">
                <a:latin typeface="Verdana"/>
                <a:ea typeface="Verdana"/>
                <a:cs typeface="Verdana" panose="020B0604030504040204" pitchFamily="34" charset="0"/>
              </a:rPr>
              <a:t>be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</a:t>
            </a:r>
            <a:r>
              <a:rPr lang="nl-BE" sz="2000" err="1">
                <a:latin typeface="Verdana"/>
                <a:ea typeface="Verdana"/>
                <a:cs typeface="Verdana" panose="020B0604030504040204" pitchFamily="34" charset="0"/>
              </a:rPr>
              <a:t>afraid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</a:t>
            </a:r>
            <a:r>
              <a:rPr lang="nl-BE" sz="2000" err="1">
                <a:latin typeface="Verdana"/>
                <a:ea typeface="Verdana"/>
                <a:cs typeface="Verdana" panose="020B0604030504040204" pitchFamily="34" charset="0"/>
              </a:rPr>
              <a:t>to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approach </a:t>
            </a:r>
            <a:r>
              <a:rPr lang="nl-BE" sz="2000" err="1">
                <a:latin typeface="Verdana"/>
                <a:ea typeface="Verdana"/>
                <a:cs typeface="Verdana" panose="020B0604030504040204" pitchFamily="34" charset="0"/>
              </a:rPr>
              <a:t>developers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of </a:t>
            </a:r>
            <a:r>
              <a:rPr lang="nl-BE" sz="2000" err="1">
                <a:latin typeface="Verdana"/>
                <a:ea typeface="Verdana"/>
                <a:cs typeface="Verdana" panose="020B0604030504040204" pitchFamily="34" charset="0"/>
              </a:rPr>
              <a:t>similar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games </a:t>
            </a:r>
            <a:r>
              <a:rPr lang="nl-BE" sz="2000" err="1">
                <a:latin typeface="Verdana"/>
                <a:ea typeface="Verdana"/>
                <a:cs typeface="Verdana" panose="020B0604030504040204" pitchFamily="34" charset="0"/>
              </a:rPr>
              <a:t>directly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</a:t>
            </a:r>
            <a:r>
              <a:rPr lang="nl-BE" sz="2000" err="1">
                <a:latin typeface="Verdana"/>
                <a:ea typeface="Verdana"/>
                <a:cs typeface="Verdana" panose="020B0604030504040204" pitchFamily="34" charset="0"/>
              </a:rPr>
              <a:t>to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get </a:t>
            </a:r>
            <a:r>
              <a:rPr lang="nl-BE" sz="2000" err="1">
                <a:latin typeface="Verdana"/>
                <a:ea typeface="Verdana"/>
                <a:cs typeface="Verdana" panose="020B0604030504040204" pitchFamily="34" charset="0"/>
              </a:rPr>
              <a:t>the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 most </a:t>
            </a:r>
            <a:r>
              <a:rPr lang="nl-BE" sz="2000" err="1">
                <a:latin typeface="Verdana"/>
                <a:ea typeface="Verdana"/>
                <a:cs typeface="Verdana" panose="020B0604030504040204" pitchFamily="34" charset="0"/>
              </a:rPr>
              <a:t>reliable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info </a:t>
            </a:r>
            <a:r>
              <a:rPr lang="nl-BE" sz="2000" err="1">
                <a:latin typeface="Verdana"/>
                <a:ea typeface="Verdana"/>
                <a:cs typeface="Verdana" panose="020B0604030504040204" pitchFamily="34" charset="0"/>
              </a:rPr>
              <a:t>possible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.</a:t>
            </a:r>
            <a:endParaRPr lang="nl-BE" sz="2000">
              <a:latin typeface="Verdana"/>
              <a:ea typeface="Verdana"/>
            </a:endParaRPr>
          </a:p>
          <a:p>
            <a:pPr>
              <a:lnSpc>
                <a:spcPct val="135000"/>
              </a:lnSpc>
            </a:pP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In the next slide you can find a grid to visually represent this analysis. Please adapt the names of the axes (bright yellow) to your own game.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3230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A6D793-8FCD-8343-BA30-263072349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Comparative Grid</a:t>
            </a:r>
          </a:p>
        </p:txBody>
      </p:sp>
      <p:sp>
        <p:nvSpPr>
          <p:cNvPr id="12" name="Google Shape;480;p52">
            <a:extLst>
              <a:ext uri="{FF2B5EF4-FFF2-40B4-BE49-F238E27FC236}">
                <a16:creationId xmlns:a16="http://schemas.microsoft.com/office/drawing/2014/main" id="{E8F8E0EF-43FE-BB2C-8994-EC6688A0B9C9}"/>
              </a:ext>
            </a:extLst>
          </p:cNvPr>
          <p:cNvSpPr txBox="1"/>
          <p:nvPr/>
        </p:nvSpPr>
        <p:spPr>
          <a:xfrm>
            <a:off x="5287297" y="1164155"/>
            <a:ext cx="1167627" cy="56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dk1"/>
                </a:solidFill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Short Sessions</a:t>
            </a:r>
            <a:endParaRPr sz="1600" b="1" dirty="0">
              <a:solidFill>
                <a:schemeClr val="dk1"/>
              </a:solidFill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13" name="Google Shape;481;p52">
            <a:extLst>
              <a:ext uri="{FF2B5EF4-FFF2-40B4-BE49-F238E27FC236}">
                <a16:creationId xmlns:a16="http://schemas.microsoft.com/office/drawing/2014/main" id="{37F08E6F-524C-6E4B-8D96-45442C0EA801}"/>
              </a:ext>
            </a:extLst>
          </p:cNvPr>
          <p:cNvSpPr txBox="1"/>
          <p:nvPr/>
        </p:nvSpPr>
        <p:spPr>
          <a:xfrm>
            <a:off x="5048217" y="6101295"/>
            <a:ext cx="1645785" cy="561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dk1"/>
                </a:solidFill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Long Sessions</a:t>
            </a:r>
            <a:endParaRPr sz="1600" b="1" dirty="0">
              <a:solidFill>
                <a:schemeClr val="dk1"/>
              </a:solidFill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14" name="Google Shape;478;p52">
            <a:extLst>
              <a:ext uri="{FF2B5EF4-FFF2-40B4-BE49-F238E27FC236}">
                <a16:creationId xmlns:a16="http://schemas.microsoft.com/office/drawing/2014/main" id="{186B87C8-2DD7-35A2-884A-8A173545A081}"/>
              </a:ext>
            </a:extLst>
          </p:cNvPr>
          <p:cNvSpPr txBox="1"/>
          <p:nvPr/>
        </p:nvSpPr>
        <p:spPr>
          <a:xfrm>
            <a:off x="10036852" y="3799424"/>
            <a:ext cx="1724748" cy="315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dk1"/>
                </a:solidFill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Fast-Paced</a:t>
            </a:r>
            <a:endParaRPr sz="1600" b="1" dirty="0">
              <a:solidFill>
                <a:schemeClr val="dk1"/>
              </a:solidFill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15" name="Google Shape;479;p52">
            <a:extLst>
              <a:ext uri="{FF2B5EF4-FFF2-40B4-BE49-F238E27FC236}">
                <a16:creationId xmlns:a16="http://schemas.microsoft.com/office/drawing/2014/main" id="{B9B7AC3E-9C3C-86DA-1C36-188FEC9454C8}"/>
              </a:ext>
            </a:extLst>
          </p:cNvPr>
          <p:cNvSpPr txBox="1"/>
          <p:nvPr/>
        </p:nvSpPr>
        <p:spPr>
          <a:xfrm>
            <a:off x="487462" y="3799424"/>
            <a:ext cx="1245475" cy="315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>
                <a:solidFill>
                  <a:schemeClr val="dk1"/>
                </a:solidFill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Calibri"/>
              </a:rPr>
              <a:t>Strategic</a:t>
            </a:r>
            <a:endParaRPr sz="1600" b="1" dirty="0">
              <a:solidFill>
                <a:schemeClr val="dk1"/>
              </a:solidFill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Calibri"/>
            </a:endParaRPr>
          </a:p>
        </p:txBody>
      </p:sp>
      <p:sp>
        <p:nvSpPr>
          <p:cNvPr id="6" name="Pijl links en rechts 5">
            <a:extLst>
              <a:ext uri="{FF2B5EF4-FFF2-40B4-BE49-F238E27FC236}">
                <a16:creationId xmlns:a16="http://schemas.microsoft.com/office/drawing/2014/main" id="{1ACECEA2-FA6D-2EC4-6687-145B57CB8E7F}"/>
              </a:ext>
            </a:extLst>
          </p:cNvPr>
          <p:cNvSpPr/>
          <p:nvPr/>
        </p:nvSpPr>
        <p:spPr>
          <a:xfrm>
            <a:off x="1732937" y="3957145"/>
            <a:ext cx="8295508" cy="45719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9" name="Pijl links en rechts 8">
            <a:extLst>
              <a:ext uri="{FF2B5EF4-FFF2-40B4-BE49-F238E27FC236}">
                <a16:creationId xmlns:a16="http://schemas.microsoft.com/office/drawing/2014/main" id="{28D3CBDF-B4FC-7BA5-2C1F-88CAE73746F4}"/>
              </a:ext>
            </a:extLst>
          </p:cNvPr>
          <p:cNvSpPr/>
          <p:nvPr/>
        </p:nvSpPr>
        <p:spPr>
          <a:xfrm rot="5400000" flipV="1">
            <a:off x="3755342" y="3874164"/>
            <a:ext cx="4231540" cy="45719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16" name="Ovaal 15">
            <a:extLst>
              <a:ext uri="{FF2B5EF4-FFF2-40B4-BE49-F238E27FC236}">
                <a16:creationId xmlns:a16="http://schemas.microsoft.com/office/drawing/2014/main" id="{41A71257-C6D6-CCAF-44F5-1A1204121305}"/>
              </a:ext>
            </a:extLst>
          </p:cNvPr>
          <p:cNvSpPr/>
          <p:nvPr/>
        </p:nvSpPr>
        <p:spPr>
          <a:xfrm>
            <a:off x="8168639" y="4259774"/>
            <a:ext cx="1245475" cy="111935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DFB91A4C-D88E-BC78-A7D0-DFA71654432F}"/>
              </a:ext>
            </a:extLst>
          </p:cNvPr>
          <p:cNvSpPr txBox="1"/>
          <p:nvPr/>
        </p:nvSpPr>
        <p:spPr>
          <a:xfrm>
            <a:off x="3070674" y="2645635"/>
            <a:ext cx="926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Game A</a:t>
            </a:r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160DD118-5694-7ED1-7744-04BB15DDF139}"/>
              </a:ext>
            </a:extLst>
          </p:cNvPr>
          <p:cNvSpPr/>
          <p:nvPr/>
        </p:nvSpPr>
        <p:spPr>
          <a:xfrm>
            <a:off x="2911366" y="2264979"/>
            <a:ext cx="1245475" cy="111935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81B7E10D-94CE-0997-E510-32EE68680078}"/>
              </a:ext>
            </a:extLst>
          </p:cNvPr>
          <p:cNvSpPr txBox="1"/>
          <p:nvPr/>
        </p:nvSpPr>
        <p:spPr>
          <a:xfrm>
            <a:off x="8327947" y="4634784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Game E</a:t>
            </a:r>
          </a:p>
        </p:txBody>
      </p:sp>
      <p:sp>
        <p:nvSpPr>
          <p:cNvPr id="20" name="Ovaal 19">
            <a:extLst>
              <a:ext uri="{FF2B5EF4-FFF2-40B4-BE49-F238E27FC236}">
                <a16:creationId xmlns:a16="http://schemas.microsoft.com/office/drawing/2014/main" id="{C0900057-1CCE-5854-C176-2D2378F01503}"/>
              </a:ext>
            </a:extLst>
          </p:cNvPr>
          <p:cNvSpPr/>
          <p:nvPr/>
        </p:nvSpPr>
        <p:spPr>
          <a:xfrm>
            <a:off x="4291668" y="4634784"/>
            <a:ext cx="1245475" cy="111935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F21B918A-7168-862B-35D6-98444FB3F7AD}"/>
              </a:ext>
            </a:extLst>
          </p:cNvPr>
          <p:cNvSpPr txBox="1"/>
          <p:nvPr/>
        </p:nvSpPr>
        <p:spPr>
          <a:xfrm>
            <a:off x="4450976" y="5004116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Game D</a:t>
            </a:r>
          </a:p>
        </p:txBody>
      </p:sp>
      <p:sp>
        <p:nvSpPr>
          <p:cNvPr id="22" name="Ovaal 21">
            <a:extLst>
              <a:ext uri="{FF2B5EF4-FFF2-40B4-BE49-F238E27FC236}">
                <a16:creationId xmlns:a16="http://schemas.microsoft.com/office/drawing/2014/main" id="{9C58E831-90CA-B47E-BE8B-4B1C53808B5A}"/>
              </a:ext>
            </a:extLst>
          </p:cNvPr>
          <p:cNvSpPr/>
          <p:nvPr/>
        </p:nvSpPr>
        <p:spPr>
          <a:xfrm>
            <a:off x="7075564" y="2050080"/>
            <a:ext cx="1245475" cy="111935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7A0E263C-E092-2E90-7F5A-DA94A1EEC114}"/>
              </a:ext>
            </a:extLst>
          </p:cNvPr>
          <p:cNvSpPr txBox="1"/>
          <p:nvPr/>
        </p:nvSpPr>
        <p:spPr>
          <a:xfrm>
            <a:off x="7241782" y="2423296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Game B</a:t>
            </a:r>
          </a:p>
        </p:txBody>
      </p:sp>
      <p:sp>
        <p:nvSpPr>
          <p:cNvPr id="24" name="Ovaal 23">
            <a:extLst>
              <a:ext uri="{FF2B5EF4-FFF2-40B4-BE49-F238E27FC236}">
                <a16:creationId xmlns:a16="http://schemas.microsoft.com/office/drawing/2014/main" id="{325964DB-47DA-83FE-9204-A4D5CDFADC17}"/>
              </a:ext>
            </a:extLst>
          </p:cNvPr>
          <p:cNvSpPr/>
          <p:nvPr/>
        </p:nvSpPr>
        <p:spPr>
          <a:xfrm>
            <a:off x="2155148" y="4107374"/>
            <a:ext cx="1245475" cy="111935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981151E3-7E95-FF3D-5743-F928A122C34E}"/>
              </a:ext>
            </a:extLst>
          </p:cNvPr>
          <p:cNvSpPr txBox="1"/>
          <p:nvPr/>
        </p:nvSpPr>
        <p:spPr>
          <a:xfrm>
            <a:off x="2314456" y="4482384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Game C</a:t>
            </a:r>
          </a:p>
        </p:txBody>
      </p:sp>
    </p:spTree>
    <p:extLst>
      <p:ext uri="{BB962C8B-B14F-4D97-AF65-F5344CB8AC3E}">
        <p14:creationId xmlns:p14="http://schemas.microsoft.com/office/powerpoint/2010/main" val="2141731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62639C-1244-7044-8C94-A6D5C8C32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Traction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DB699FB-4D9F-FB46-BF48-D1303A259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Prove that others think your game is cool.</a:t>
            </a:r>
          </a:p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Could be: </a:t>
            </a:r>
          </a:p>
          <a:p>
            <a:pPr lvl="2"/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Community / social media </a:t>
            </a:r>
          </a:p>
          <a:p>
            <a:pPr lvl="2"/>
            <a:r>
              <a:rPr lang="nl-BE" dirty="0" err="1">
                <a:latin typeface="Verdana"/>
                <a:ea typeface="Verdana"/>
                <a:cs typeface="Verdana" panose="020B0604030504040204" pitchFamily="34" charset="0"/>
              </a:rPr>
              <a:t>Steam</a:t>
            </a:r>
            <a:r>
              <a:rPr lang="nl-BE" dirty="0">
                <a:latin typeface="Verdana"/>
                <a:ea typeface="Verdana"/>
                <a:cs typeface="Verdana" panose="020B0604030504040204" pitchFamily="34" charset="0"/>
              </a:rPr>
              <a:t> </a:t>
            </a:r>
            <a:r>
              <a:rPr lang="nl-BE" dirty="0" err="1">
                <a:latin typeface="Verdana"/>
                <a:ea typeface="Verdana"/>
                <a:cs typeface="Verdana" panose="020B0604030504040204" pitchFamily="34" charset="0"/>
              </a:rPr>
              <a:t>wishlists</a:t>
            </a:r>
          </a:p>
          <a:p>
            <a:pPr lvl="2"/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Awards</a:t>
            </a:r>
          </a:p>
          <a:p>
            <a:pPr lvl="2"/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Press coverage</a:t>
            </a:r>
          </a:p>
          <a:p>
            <a:pPr lvl="2"/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Special partners, consultants, secured funding, …</a:t>
            </a:r>
          </a:p>
        </p:txBody>
      </p:sp>
    </p:spTree>
    <p:extLst>
      <p:ext uri="{BB962C8B-B14F-4D97-AF65-F5344CB8AC3E}">
        <p14:creationId xmlns:p14="http://schemas.microsoft.com/office/powerpoint/2010/main" val="1313595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D158D7-C1DB-2F43-91B4-A0B07F9C4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Useful resources (delete in final pitch deck)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A2C386-BB0E-D946-970E-C590CBD76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Revenue estimations: </a:t>
            </a: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gamalytic.com</a:t>
            </a:r>
            <a:endParaRPr lang="nl-B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Twitch statistics: </a:t>
            </a: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sullygnome.com</a:t>
            </a:r>
            <a:endParaRPr lang="nl-B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Player sentiment: </a:t>
            </a: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steamdata.ninja</a:t>
            </a:r>
            <a:endParaRPr lang="nl-B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Pricing, active players and more: </a:t>
            </a: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steamDB.info</a:t>
            </a:r>
            <a:endParaRPr lang="nl-B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6"/>
              </a:rPr>
              <a:t>GameDiscoverCo</a:t>
            </a: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newsletter by Simon Carless</a:t>
            </a:r>
          </a:p>
          <a:p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  <a:hlinkClick r:id="rId7"/>
              </a:rPr>
              <a:t>Levelling The Playing Field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by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Rami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Ismail</a:t>
            </a:r>
            <a:endParaRPr lang="nl-B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8"/>
              </a:rPr>
              <a:t>Game Developer</a:t>
            </a:r>
            <a:endParaRPr lang="nl-B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9"/>
              </a:rPr>
              <a:t>Games Industry</a:t>
            </a:r>
            <a:endParaRPr lang="nl-B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10"/>
              </a:rPr>
              <a:t>GameDaily</a:t>
            </a:r>
            <a:endParaRPr lang="nl-B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nl-B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nl-BE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704627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302029-AEB0-EBFA-2E0D-9B7236F250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1E4591-8FD4-2D9B-D639-D9B9022F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Performance of </a:t>
            </a:r>
            <a:r>
              <a:rPr lang="nl-BE" sz="2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previous</a:t>
            </a:r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games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4658BE-0B0E-03B3-7064-AFB83B844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Share </a:t>
            </a:r>
            <a:r>
              <a:rPr lang="nl-BE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some</a:t>
            </a: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BE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key</a:t>
            </a: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BE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metrics</a:t>
            </a: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BE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about</a:t>
            </a: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BE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your</a:t>
            </a: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nl-BE" sz="2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previous</a:t>
            </a:r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games</a:t>
            </a:r>
          </a:p>
        </p:txBody>
      </p:sp>
    </p:spTree>
    <p:extLst>
      <p:ext uri="{BB962C8B-B14F-4D97-AF65-F5344CB8AC3E}">
        <p14:creationId xmlns:p14="http://schemas.microsoft.com/office/powerpoint/2010/main" val="25149050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1B701F-6360-BD44-AF5D-F81E2F817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Production timeline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3BC16C-D4C7-544B-8A3D-08AA267E8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Make a visual representation with all of the milestones for features.</a:t>
            </a:r>
          </a:p>
        </p:txBody>
      </p:sp>
    </p:spTree>
    <p:extLst>
      <p:ext uri="{BB962C8B-B14F-4D97-AF65-F5344CB8AC3E}">
        <p14:creationId xmlns:p14="http://schemas.microsoft.com/office/powerpoint/2010/main" val="21806548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CE3140-3642-C84B-9148-85F0A59DF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Budget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262192-977A-084C-9A7D-D7ADE93D6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Give a rough budget overview (the detail will be in your separate financial plan).</a:t>
            </a:r>
          </a:p>
        </p:txBody>
      </p:sp>
    </p:spTree>
    <p:extLst>
      <p:ext uri="{BB962C8B-B14F-4D97-AF65-F5344CB8AC3E}">
        <p14:creationId xmlns:p14="http://schemas.microsoft.com/office/powerpoint/2010/main" val="26848866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17974B-1BE8-2D46-A370-DF946213E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Funding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B80468-4687-6D42-A296-44B3E3C0E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Which funding do you have in place or are you persuing at which point in production? Use a timeline.</a:t>
            </a:r>
          </a:p>
        </p:txBody>
      </p:sp>
    </p:spTree>
    <p:extLst>
      <p:ext uri="{BB962C8B-B14F-4D97-AF65-F5344CB8AC3E}">
        <p14:creationId xmlns:p14="http://schemas.microsoft.com/office/powerpoint/2010/main" val="1686510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3141C1-2381-B432-56DB-4A67CA628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Marketing strategy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024083-6F44-9834-C763-2F0BB9329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will you approach the markting of the game? Is this based on previous learnings?</a:t>
            </a:r>
          </a:p>
        </p:txBody>
      </p:sp>
    </p:spTree>
    <p:extLst>
      <p:ext uri="{BB962C8B-B14F-4D97-AF65-F5344CB8AC3E}">
        <p14:creationId xmlns:p14="http://schemas.microsoft.com/office/powerpoint/2010/main" val="108246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3141C1-2381-B432-56DB-4A67CA628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Partners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024083-6F44-9834-C763-2F0BB9329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Are you working with a publisher, PR agency, etc. Mention them here and the status of the relationship (letters of intent, contracts, …).</a:t>
            </a:r>
          </a:p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Any deals with platform holders in place?</a:t>
            </a:r>
          </a:p>
        </p:txBody>
      </p:sp>
    </p:spTree>
    <p:extLst>
      <p:ext uri="{BB962C8B-B14F-4D97-AF65-F5344CB8AC3E}">
        <p14:creationId xmlns:p14="http://schemas.microsoft.com/office/powerpoint/2010/main" val="65623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3141C1-2381-B432-56DB-4A67CA628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Performing targets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024083-6F44-9834-C763-2F0BB9329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Present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your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best, medium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and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 worst case scenario sales 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wise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, 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and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 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outline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 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what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 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those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 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mean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 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for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 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the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 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future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 of </a:t>
            </a:r>
            <a:r>
              <a:rPr lang="nl-BE" sz="2000" dirty="0" err="1">
                <a:latin typeface="Verdana"/>
                <a:ea typeface="Verdana"/>
                <a:cs typeface="Verdana" panose="020B0604030504040204" pitchFamily="34" charset="0"/>
              </a:rPr>
              <a:t>the</a:t>
            </a:r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 studio.</a:t>
            </a:r>
            <a:endParaRPr lang="nl-BE" sz="2000" dirty="0">
              <a:latin typeface="Verdana"/>
              <a:ea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013282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D158D7-C1DB-2F43-91B4-A0B07F9C4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Outro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A2C386-BB0E-D946-970E-C590CBD76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 with a strong visual and your contact info.</a:t>
            </a:r>
          </a:p>
        </p:txBody>
      </p:sp>
    </p:spTree>
    <p:extLst>
      <p:ext uri="{BB962C8B-B14F-4D97-AF65-F5344CB8AC3E}">
        <p14:creationId xmlns:p14="http://schemas.microsoft.com/office/powerpoint/2010/main" val="25090315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D158D7-C1DB-2F43-91B4-A0B07F9C4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Acknowledgements (delete in final pitch deck)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A2C386-BB0E-D946-970E-C590CBD76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BE" sz="2000" dirty="0">
                <a:latin typeface="Verdana"/>
                <a:ea typeface="Verdana"/>
                <a:cs typeface="Verdana" panose="020B0604030504040204" pitchFamily="34" charset="0"/>
              </a:rPr>
              <a:t>We would like to express our sincere gratitude to everyone that inspired and/or helped us in creating this pitch deck. Special thanks to game studios Triangle Factory, LuGus Studios, Fishing Cactus and eXiin. And to freelance </a:t>
            </a:r>
            <a:r>
              <a:rPr lang="nl-BE" sz="2000">
                <a:latin typeface="Verdana"/>
                <a:ea typeface="Verdana"/>
                <a:cs typeface="Verdana" panose="020B0604030504040204" pitchFamily="34" charset="0"/>
              </a:rPr>
              <a:t>wisemen Richie de Wit and Rami Ismail.</a:t>
            </a:r>
          </a:p>
        </p:txBody>
      </p:sp>
    </p:spTree>
    <p:extLst>
      <p:ext uri="{BB962C8B-B14F-4D97-AF65-F5344CB8AC3E}">
        <p14:creationId xmlns:p14="http://schemas.microsoft.com/office/powerpoint/2010/main" val="163278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907A1D-8017-8E4B-A8BA-6AE491EA6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Key art/Game logo</a:t>
            </a:r>
          </a:p>
        </p:txBody>
      </p:sp>
    </p:spTree>
    <p:extLst>
      <p:ext uri="{BB962C8B-B14F-4D97-AF65-F5344CB8AC3E}">
        <p14:creationId xmlns:p14="http://schemas.microsoft.com/office/powerpoint/2010/main" val="3906658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F0937A-B68F-4543-AEFF-6CCAA323E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/>
                <a:ea typeface="Verdana"/>
                <a:cs typeface="Verdana" panose="020B0604030504040204" pitchFamily="34" charset="0"/>
              </a:rPr>
              <a:t>Studio(s)/Team(s)</a:t>
            </a:r>
            <a:endParaRPr lang="nl-BE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792DB8-1F54-2145-AADC-2B66C9540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Briefly introduce the studio and your (core) team. What makes you different, what are the strengths of your team (specifically for this project)?</a:t>
            </a:r>
          </a:p>
        </p:txBody>
      </p:sp>
    </p:spTree>
    <p:extLst>
      <p:ext uri="{BB962C8B-B14F-4D97-AF65-F5344CB8AC3E}">
        <p14:creationId xmlns:p14="http://schemas.microsoft.com/office/powerpoint/2010/main" val="56188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D019C9-3879-574D-A85A-BC7DAA1A5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Why this game?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88339B5B-E31B-62AA-BCE8-FE705A7D81B2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 the motivation behind why you are making this specific game.</a:t>
            </a:r>
          </a:p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the best case scenario you have both artistic (creative vision) and business motivations (market opportunity).</a:t>
            </a:r>
          </a:p>
        </p:txBody>
      </p:sp>
    </p:spTree>
    <p:extLst>
      <p:ext uri="{BB962C8B-B14F-4D97-AF65-F5344CB8AC3E}">
        <p14:creationId xmlns:p14="http://schemas.microsoft.com/office/powerpoint/2010/main" val="3033180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660C53-5FEB-6A44-A3F7-9D354DEB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Elevator pitch + specs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83F04D9-BF8F-7145-A7E3-91E4C6F4E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Elevator pitch: be concise (3 lines max.)</a:t>
            </a:r>
          </a:p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Specs:</a:t>
            </a:r>
          </a:p>
          <a:p>
            <a:pPr lvl="2"/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Platform(s):</a:t>
            </a:r>
          </a:p>
          <a:p>
            <a:pPr lvl="2"/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Genre:</a:t>
            </a:r>
          </a:p>
          <a:p>
            <a:pPr lvl="2"/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 of players:</a:t>
            </a:r>
          </a:p>
          <a:p>
            <a:pPr lvl="2"/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Length:</a:t>
            </a:r>
          </a:p>
          <a:p>
            <a:pPr lvl="2"/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Target Price:</a:t>
            </a:r>
          </a:p>
          <a:p>
            <a:pPr lvl="2"/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Target Audience:</a:t>
            </a:r>
          </a:p>
        </p:txBody>
      </p:sp>
    </p:spTree>
    <p:extLst>
      <p:ext uri="{BB962C8B-B14F-4D97-AF65-F5344CB8AC3E}">
        <p14:creationId xmlns:p14="http://schemas.microsoft.com/office/powerpoint/2010/main" val="1382760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511297-B2A3-9F4E-B2E0-5E69F54E4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Gameplay trailer/Playable code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95B592-670F-C341-ABBB-AB381F638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Link to an online server with video material of the game, this can be raw footage, trailers, … include gameplay footage, even if it is still rough.</a:t>
            </a:r>
          </a:p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Link to playable code (it doesn’t have to be fully stable yet).</a:t>
            </a:r>
          </a:p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Don’t forget to add passwords if you use them.</a:t>
            </a:r>
          </a:p>
        </p:txBody>
      </p:sp>
    </p:spTree>
    <p:extLst>
      <p:ext uri="{BB962C8B-B14F-4D97-AF65-F5344CB8AC3E}">
        <p14:creationId xmlns:p14="http://schemas.microsoft.com/office/powerpoint/2010/main" val="4101745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968156-B687-EF4F-8562-EAC33BD55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USP’s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523CF1-CD59-EE4B-BAAD-BCD60C124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Point out what makes your game stick out from similar games. Use images and/or gifs to illustrate.</a:t>
            </a:r>
          </a:p>
        </p:txBody>
      </p:sp>
    </p:spTree>
    <p:extLst>
      <p:ext uri="{BB962C8B-B14F-4D97-AF65-F5344CB8AC3E}">
        <p14:creationId xmlns:p14="http://schemas.microsoft.com/office/powerpoint/2010/main" val="789360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20A2AD-4A92-4847-ADF3-F33858A43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Gameplay loop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C8BA30-1457-D140-AD69-C62DC7DB8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Describe the key mechanics of the game, use screenshots and/or gifs to illustrate.</a:t>
            </a:r>
          </a:p>
        </p:txBody>
      </p:sp>
    </p:spTree>
    <p:extLst>
      <p:ext uri="{BB962C8B-B14F-4D97-AF65-F5344CB8AC3E}">
        <p14:creationId xmlns:p14="http://schemas.microsoft.com/office/powerpoint/2010/main" val="11353511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904</Words>
  <Application>Microsoft Office PowerPoint</Application>
  <PresentationFormat>Breedbeeld</PresentationFormat>
  <Paragraphs>107</Paragraphs>
  <Slides>28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Verdana</vt:lpstr>
      <vt:lpstr>Kantoorthema</vt:lpstr>
      <vt:lpstr>Tips &amp; tricks (delete in final pitch deck)</vt:lpstr>
      <vt:lpstr>Useful resources (delete in final pitch deck)</vt:lpstr>
      <vt:lpstr>Key art/Game logo</vt:lpstr>
      <vt:lpstr>Studio(s)/Team(s)</vt:lpstr>
      <vt:lpstr>Why this game?</vt:lpstr>
      <vt:lpstr>Elevator pitch + specs</vt:lpstr>
      <vt:lpstr>Gameplay trailer/Playable code</vt:lpstr>
      <vt:lpstr>USP’s</vt:lpstr>
      <vt:lpstr>Gameplay loop</vt:lpstr>
      <vt:lpstr>Game progression</vt:lpstr>
      <vt:lpstr>Game modes</vt:lpstr>
      <vt:lpstr>Art</vt:lpstr>
      <vt:lpstr>Main story beats (if applicable)</vt:lpstr>
      <vt:lpstr>Inclusion</vt:lpstr>
      <vt:lpstr>Engagement</vt:lpstr>
      <vt:lpstr>Technological innovation (if applicable)</vt:lpstr>
      <vt:lpstr>Comparative analysis</vt:lpstr>
      <vt:lpstr>Comparative Grid</vt:lpstr>
      <vt:lpstr>Traction</vt:lpstr>
      <vt:lpstr>Performance of previous games</vt:lpstr>
      <vt:lpstr>Production timeline</vt:lpstr>
      <vt:lpstr>Budget</vt:lpstr>
      <vt:lpstr>Funding</vt:lpstr>
      <vt:lpstr>Marketing strategy</vt:lpstr>
      <vt:lpstr>Partners</vt:lpstr>
      <vt:lpstr>Performing targets</vt:lpstr>
      <vt:lpstr>Outro</vt:lpstr>
      <vt:lpstr>Acknowledgements (delete in final pitch deck)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Youri Loedts</dc:creator>
  <cp:lastModifiedBy>Youri Loedts</cp:lastModifiedBy>
  <cp:revision>112</cp:revision>
  <cp:lastPrinted>2022-10-05T14:48:54Z</cp:lastPrinted>
  <dcterms:created xsi:type="dcterms:W3CDTF">2020-11-19T13:19:59Z</dcterms:created>
  <dcterms:modified xsi:type="dcterms:W3CDTF">2024-12-06T10:26:19Z</dcterms:modified>
</cp:coreProperties>
</file>